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0" r:id="rId4"/>
  </p:sldMasterIdLst>
  <p:sldIdLst>
    <p:sldId id="256" r:id="rId5"/>
    <p:sldId id="268" r:id="rId6"/>
    <p:sldId id="257" r:id="rId7"/>
    <p:sldId id="258" r:id="rId8"/>
    <p:sldId id="259" r:id="rId9"/>
    <p:sldId id="260" r:id="rId10"/>
    <p:sldId id="277" r:id="rId11"/>
    <p:sldId id="278" r:id="rId12"/>
    <p:sldId id="276" r:id="rId13"/>
    <p:sldId id="274" r:id="rId14"/>
    <p:sldId id="273" r:id="rId15"/>
    <p:sldId id="272" r:id="rId16"/>
    <p:sldId id="271" r:id="rId17"/>
    <p:sldId id="275" r:id="rId18"/>
    <p:sldId id="279" r:id="rId19"/>
    <p:sldId id="262" r:id="rId20"/>
    <p:sldId id="263" r:id="rId21"/>
    <p:sldId id="264" r:id="rId22"/>
    <p:sldId id="265" r:id="rId23"/>
    <p:sldId id="266" r:id="rId24"/>
    <p:sldId id="280" r:id="rId25"/>
    <p:sldId id="281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00" autoAdjust="0"/>
    <p:restoredTop sz="94660"/>
  </p:normalViewPr>
  <p:slideViewPr>
    <p:cSldViewPr snapToGrid="0">
      <p:cViewPr varScale="1">
        <p:scale>
          <a:sx n="83" d="100"/>
          <a:sy n="83" d="100"/>
        </p:scale>
        <p:origin x="45" y="2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11/18/2019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80883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11/18/2019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16057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11/18/2019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5543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11/18/2019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65722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11/18/2019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97111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11/18/2019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50756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11/18/2019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50043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11/18/2019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79415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11/18/2019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00283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11/18/2019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53117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11/18/2019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84262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11/18/2019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9075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9" r:id="rId5"/>
    <p:sldLayoutId id="2147483743" r:id="rId6"/>
    <p:sldLayoutId id="2147483744" r:id="rId7"/>
    <p:sldLayoutId id="2147483745" r:id="rId8"/>
    <p:sldLayoutId id="2147483748" r:id="rId9"/>
    <p:sldLayoutId id="2147483746" r:id="rId10"/>
    <p:sldLayoutId id="2147483747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tinyurl.com/DataTheivesGitHub" TargetMode="Externa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E190A4E-234C-45F8-84E2-96322BE410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042" b="13237"/>
          <a:stretch/>
        </p:blipFill>
        <p:spPr>
          <a:xfrm>
            <a:off x="-1" y="10"/>
            <a:ext cx="12191999" cy="68579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319A1DD-F557-4EC6-8A8C-F7617B4CD6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118982"/>
            <a:ext cx="7537704" cy="2462668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4C66EC-296D-4DDA-B293-CAC4BF82A4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5791" y="3331444"/>
            <a:ext cx="6470692" cy="1229306"/>
          </a:xfrm>
        </p:spPr>
        <p:txBody>
          <a:bodyPr>
            <a:normAutofit fontScale="90000"/>
          </a:bodyPr>
          <a:lstStyle/>
          <a:p>
            <a:r>
              <a:rPr lang="en-US" sz="5400" dirty="0">
                <a:solidFill>
                  <a:schemeClr val="tx1"/>
                </a:solidFill>
              </a:rPr>
              <a:t>Best Neighborhoods in Pittsburgh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E62AB14-B7CA-4CA7-80B7-B00B69A947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5791" y="4735798"/>
            <a:ext cx="6470693" cy="84584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Team Data Thieves</a:t>
            </a:r>
          </a:p>
          <a:p>
            <a:r>
              <a:rPr lang="en-US" sz="1500" dirty="0"/>
              <a:t>David Roberts, Mason Dill, </a:t>
            </a:r>
            <a:r>
              <a:rPr lang="en-US" sz="1500" dirty="0" err="1"/>
              <a:t>Yuanheng</a:t>
            </a:r>
            <a:r>
              <a:rPr lang="en-US" sz="1500" dirty="0"/>
              <a:t> Qu</a:t>
            </a:r>
          </a:p>
          <a:p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28A9C89-B313-458F-9C85-515930A51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72429" y="4641183"/>
            <a:ext cx="6309360" cy="0"/>
          </a:xfrm>
          <a:prstGeom prst="line">
            <a:avLst/>
          </a:prstGeom>
          <a:ln w="19050">
            <a:solidFill>
              <a:schemeClr val="accent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C390A367-0330-4E03-9D5F-40308A7975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1722846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697A48B7-04FE-4C43-8055-AECE663955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1710026"/>
            <a:ext cx="10905066" cy="2917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4130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EE74A263-9756-4560-A7A0-92BB611EDE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1655502"/>
            <a:ext cx="10905066" cy="3026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3919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bird&#10;&#10;Description automatically generated">
            <a:extLst>
              <a:ext uri="{FF2B5EF4-FFF2-40B4-BE49-F238E27FC236}">
                <a16:creationId xmlns:a16="http://schemas.microsoft.com/office/drawing/2014/main" id="{A4ACAE28-CEB0-4A42-BDC3-D081D47E6E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1614608"/>
            <a:ext cx="10905066" cy="3107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0917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FF3660E5-2EBA-40AC-A3C0-85D3C8C6E1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1614608"/>
            <a:ext cx="10905066" cy="3107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9077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752ED59-8194-4AC0-AF05-B226BA3ED3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341" y="1141674"/>
            <a:ext cx="6372225" cy="5429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B436804-FC63-4E89-A990-3F96BA4EDA25}"/>
              </a:ext>
            </a:extLst>
          </p:cNvPr>
          <p:cNvSpPr txBox="1"/>
          <p:nvPr/>
        </p:nvSpPr>
        <p:spPr>
          <a:xfrm>
            <a:off x="3149600" y="589280"/>
            <a:ext cx="5069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Our Filtering technique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B0E37F-FDF9-4BB8-8D26-B92E7FA44DA3}"/>
              </a:ext>
            </a:extLst>
          </p:cNvPr>
          <p:cNvSpPr txBox="1"/>
          <p:nvPr/>
        </p:nvSpPr>
        <p:spPr>
          <a:xfrm>
            <a:off x="559341" y="1891922"/>
            <a:ext cx="526825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When referencing the Pittsburgh WPRDC police dataset, these are the keywords associated for broad category crimes we are scanning for. Every incident report is given a category and incident report. These keywords appear in the category. Inevitably, some incidents will slip through the cracks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CCED11-43B9-487A-87D9-037317B075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341" y="3805049"/>
            <a:ext cx="7066222" cy="1559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5917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28AB4A-2D11-41E0-AABA-5AA43F1B53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Conclusion: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700F85-5123-4724-908C-68ED38FAD0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Worst Neighborhoods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E0BCF6D-93D7-4E92-A270-59D1EEE020F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South Shore: 478 points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Central Business District: 198 points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North Shore: 171 points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D71A872-E437-44B7-BE5B-40D35BBF74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Best Neighborhoods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056FCB5-FC79-4BEF-98E2-A2C7BEE15102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 err="1"/>
              <a:t>Swisshelm</a:t>
            </a:r>
            <a:r>
              <a:rPr lang="en-US" dirty="0"/>
              <a:t> Park: 2 points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East Carnegie: 4 points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Regent Square: 4 points</a:t>
            </a:r>
          </a:p>
        </p:txBody>
      </p:sp>
    </p:spTree>
    <p:extLst>
      <p:ext uri="{BB962C8B-B14F-4D97-AF65-F5344CB8AC3E}">
        <p14:creationId xmlns:p14="http://schemas.microsoft.com/office/powerpoint/2010/main" val="13555746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EF3C66-46BA-4243-B9C3-6B34BBEA9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3: Number of Fire Incidents per Neighborhood</a:t>
            </a:r>
          </a:p>
        </p:txBody>
      </p:sp>
      <p:pic>
        <p:nvPicPr>
          <p:cNvPr id="4" name="Picture 4" descr="各种颜色的铅笔&#10;&#10;Description generated with high confidence">
            <a:extLst>
              <a:ext uri="{FF2B5EF4-FFF2-40B4-BE49-F238E27FC236}">
                <a16:creationId xmlns:a16="http://schemas.microsoft.com/office/drawing/2014/main" id="{9A47F4D6-156F-4CEF-AF17-838F2A2CA7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90097" y="1955801"/>
            <a:ext cx="8596565" cy="4237141"/>
          </a:xfrm>
        </p:spPr>
      </p:pic>
    </p:spTree>
    <p:extLst>
      <p:ext uri="{BB962C8B-B14F-4D97-AF65-F5344CB8AC3E}">
        <p14:creationId xmlns:p14="http://schemas.microsoft.com/office/powerpoint/2010/main" val="34830263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07BC3A-43B8-4719-95CE-C32F1803E7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1: Load the CSV and COUNT!!!</a:t>
            </a:r>
          </a:p>
        </p:txBody>
      </p:sp>
      <p:pic>
        <p:nvPicPr>
          <p:cNvPr id="6" name="Picture 6" descr="图片包含 游戏机&#10;&#10;Description generated with very high confidence">
            <a:extLst>
              <a:ext uri="{FF2B5EF4-FFF2-40B4-BE49-F238E27FC236}">
                <a16:creationId xmlns:a16="http://schemas.microsoft.com/office/drawing/2014/main" id="{421F8AAC-A9C0-42DF-BDE5-CC74AFAFDA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65438" y="2463801"/>
            <a:ext cx="5515733" cy="3494191"/>
          </a:xfrm>
        </p:spPr>
      </p:pic>
      <p:pic>
        <p:nvPicPr>
          <p:cNvPr id="10" name="Picture 10" descr="图片包含 游戏机&#10;&#10;Description generated with very high confidence">
            <a:extLst>
              <a:ext uri="{FF2B5EF4-FFF2-40B4-BE49-F238E27FC236}">
                <a16:creationId xmlns:a16="http://schemas.microsoft.com/office/drawing/2014/main" id="{FDB84AC8-4304-486B-BDD8-FB7C785B7C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1050" y="1971614"/>
            <a:ext cx="8147050" cy="489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1573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9C8636-8201-4F51-9D19-27631665C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 : Plot the Graph</a:t>
            </a:r>
          </a:p>
        </p:txBody>
      </p:sp>
      <p:pic>
        <p:nvPicPr>
          <p:cNvPr id="4" name="Picture 4" descr="手机屏幕截图&#10;&#10;Description generated with high confidence">
            <a:extLst>
              <a:ext uri="{FF2B5EF4-FFF2-40B4-BE49-F238E27FC236}">
                <a16:creationId xmlns:a16="http://schemas.microsoft.com/office/drawing/2014/main" id="{62CF67D0-7157-4707-AB14-F8EB3D1288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280" y="1890708"/>
            <a:ext cx="10058400" cy="614477"/>
          </a:xfrm>
        </p:spPr>
      </p:pic>
      <p:pic>
        <p:nvPicPr>
          <p:cNvPr id="6" name="Picture 6" descr="各种颜色的铅笔&#10;&#10;Description generated with high confidence">
            <a:extLst>
              <a:ext uri="{FF2B5EF4-FFF2-40B4-BE49-F238E27FC236}">
                <a16:creationId xmlns:a16="http://schemas.microsoft.com/office/drawing/2014/main" id="{48FEE340-EED4-41CA-BDE9-DF71F407F1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4750" y="2505398"/>
            <a:ext cx="9906000" cy="3739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4969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23506-1754-4D33-B069-46E7A11762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3: Create the Filters</a:t>
            </a:r>
          </a:p>
        </p:txBody>
      </p:sp>
      <p:pic>
        <p:nvPicPr>
          <p:cNvPr id="4" name="Picture 4" descr="手机屏幕截图&#10;&#10;Description generated with high confidence">
            <a:extLst>
              <a:ext uri="{FF2B5EF4-FFF2-40B4-BE49-F238E27FC236}">
                <a16:creationId xmlns:a16="http://schemas.microsoft.com/office/drawing/2014/main" id="{FFD21F4F-B25B-43AF-80BE-A92FEA46EB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8868" y="2682134"/>
            <a:ext cx="4810125" cy="1800225"/>
          </a:xfrm>
        </p:spPr>
      </p:pic>
      <p:pic>
        <p:nvPicPr>
          <p:cNvPr id="6" name="Picture 6" descr="手机屏幕截图&#10;&#10;Description generated with high confidence">
            <a:extLst>
              <a:ext uri="{FF2B5EF4-FFF2-40B4-BE49-F238E27FC236}">
                <a16:creationId xmlns:a16="http://schemas.microsoft.com/office/drawing/2014/main" id="{5FCB6BB9-26F6-4A03-ACBB-A495F3A571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1850" y="2684147"/>
            <a:ext cx="5295900" cy="1800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1156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27D36E-4A83-47BE-9449-040786BF6C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79" y="286603"/>
            <a:ext cx="10220577" cy="1450757"/>
          </a:xfrm>
        </p:spPr>
        <p:txBody>
          <a:bodyPr/>
          <a:lstStyle/>
          <a:p>
            <a:r>
              <a:rPr lang="en-US" dirty="0"/>
              <a:t>Our Metric for Rating Neighborhoods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F4CD0477-BD50-41D3-A9B7-20340B52AD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3267686" cy="3118209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/>
              <a:t>For crimes per person per neighborhood: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/>
              <a:t> The percentage of crimes per person will be multiplied by 1000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/>
              <a:t> Ex: A neighborhood with 0.068 crimes per person will get 68 points.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5F8C3596-D2F1-4D41-8CD0-9E2DF6E0B1FE}"/>
              </a:ext>
            </a:extLst>
          </p:cNvPr>
          <p:cNvSpPr txBox="1">
            <a:spLocks/>
          </p:cNvSpPr>
          <p:nvPr/>
        </p:nvSpPr>
        <p:spPr>
          <a:xfrm>
            <a:off x="4462157" y="2120900"/>
            <a:ext cx="3267686" cy="3118209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/>
              <a:t>For each type of crimes in each neighborhood: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/>
              <a:t> Drug and property crimes: 2 points per incident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/>
              <a:t> Violent crimes: 4 points per incident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/>
              <a:t> Sexual crimes: 8 points per incident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EA10ED51-41EC-4BA5-B53D-A970C5008734}"/>
              </a:ext>
            </a:extLst>
          </p:cNvPr>
          <p:cNvSpPr txBox="1">
            <a:spLocks/>
          </p:cNvSpPr>
          <p:nvPr/>
        </p:nvSpPr>
        <p:spPr>
          <a:xfrm>
            <a:off x="7827034" y="2120900"/>
            <a:ext cx="3267686" cy="3118209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/>
              <a:t>For incidents of fire in each neighborhood: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/>
              <a:t> 3 points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2562A52-19D0-4C54-B10F-5B57FD5A3FEF}"/>
              </a:ext>
            </a:extLst>
          </p:cNvPr>
          <p:cNvSpPr txBox="1"/>
          <p:nvPr/>
        </p:nvSpPr>
        <p:spPr>
          <a:xfrm>
            <a:off x="1097279" y="5710687"/>
            <a:ext cx="99974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6"/>
                </a:solidFill>
              </a:rPr>
              <a:t>THE LESS POINTS, THE BETTER THE NEIGHBORHOOD</a:t>
            </a:r>
          </a:p>
        </p:txBody>
      </p:sp>
    </p:spTree>
    <p:extLst>
      <p:ext uri="{BB962C8B-B14F-4D97-AF65-F5344CB8AC3E}">
        <p14:creationId xmlns:p14="http://schemas.microsoft.com/office/powerpoint/2010/main" val="29826431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2CE464-6C4D-4A08-8412-6B46177C5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4: Find the Best and the Worst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21DCDF-95E3-4DCE-8E21-EE7785179D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45720" rIns="0" bIns="45720" rtlCol="0" anchor="t">
            <a:normAutofit/>
          </a:bodyPr>
          <a:lstStyle/>
          <a:p>
            <a:r>
              <a:rPr lang="en-US" dirty="0"/>
              <a:t>Poorest:                                                              Best:</a:t>
            </a:r>
          </a:p>
        </p:txBody>
      </p:sp>
      <p:pic>
        <p:nvPicPr>
          <p:cNvPr id="4" name="Picture 4" descr="手机屏幕截图&#10;&#10;Description generated with high confidence">
            <a:extLst>
              <a:ext uri="{FF2B5EF4-FFF2-40B4-BE49-F238E27FC236}">
                <a16:creationId xmlns:a16="http://schemas.microsoft.com/office/drawing/2014/main" id="{4AA037BC-E4B6-4DA8-B443-924002484F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7831" y="2406650"/>
            <a:ext cx="1270438" cy="3390900"/>
          </a:xfrm>
          <a:prstGeom prst="rect">
            <a:avLst/>
          </a:prstGeom>
        </p:spPr>
      </p:pic>
      <p:pic>
        <p:nvPicPr>
          <p:cNvPr id="6" name="Picture 6" descr="手机屏幕截图&#10;&#10;Description generated with high confidence">
            <a:extLst>
              <a:ext uri="{FF2B5EF4-FFF2-40B4-BE49-F238E27FC236}">
                <a16:creationId xmlns:a16="http://schemas.microsoft.com/office/drawing/2014/main" id="{DF80301F-6224-47E4-A6F3-D90C4FAD8F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9881" y="2406650"/>
            <a:ext cx="1005988" cy="3251200"/>
          </a:xfrm>
          <a:prstGeom prst="rect">
            <a:avLst/>
          </a:prstGeom>
        </p:spPr>
      </p:pic>
      <p:pic>
        <p:nvPicPr>
          <p:cNvPr id="8" name="Picture 8" descr="手机屏幕截图&#10;&#10;Description generated with high confidence">
            <a:extLst>
              <a:ext uri="{FF2B5EF4-FFF2-40B4-BE49-F238E27FC236}">
                <a16:creationId xmlns:a16="http://schemas.microsoft.com/office/drawing/2014/main" id="{2F662411-2EC3-4C86-8471-4EE0572FE3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3422" y="2330450"/>
            <a:ext cx="1406155" cy="3327400"/>
          </a:xfrm>
          <a:prstGeom prst="rect">
            <a:avLst/>
          </a:prstGeom>
        </p:spPr>
      </p:pic>
      <p:pic>
        <p:nvPicPr>
          <p:cNvPr id="10" name="Picture 10" descr="图片包含 游戏机, 钟表&#10;&#10;Description generated with very high confidence">
            <a:extLst>
              <a:ext uri="{FF2B5EF4-FFF2-40B4-BE49-F238E27FC236}">
                <a16:creationId xmlns:a16="http://schemas.microsoft.com/office/drawing/2014/main" id="{0000265D-43AD-42F1-A102-ECC8A71D3D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5032" y="2203450"/>
            <a:ext cx="1091186" cy="3467100"/>
          </a:xfrm>
          <a:prstGeom prst="rect">
            <a:avLst/>
          </a:prstGeom>
        </p:spPr>
      </p:pic>
      <p:pic>
        <p:nvPicPr>
          <p:cNvPr id="12" name="Picture 12" descr="图片包含 游戏机&#10;&#10;Description generated with very high confidence">
            <a:extLst>
              <a:ext uri="{FF2B5EF4-FFF2-40B4-BE49-F238E27FC236}">
                <a16:creationId xmlns:a16="http://schemas.microsoft.com/office/drawing/2014/main" id="{2C7AA859-516E-41F0-B71E-EAC6BB34AA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9800" y="5672066"/>
            <a:ext cx="5143500" cy="333518"/>
          </a:xfrm>
          <a:prstGeom prst="rect">
            <a:avLst/>
          </a:prstGeom>
        </p:spPr>
      </p:pic>
      <p:pic>
        <p:nvPicPr>
          <p:cNvPr id="14" name="Picture 14" descr="图片包含 游戏机&#10;&#10;Description generated with very high confidence">
            <a:extLst>
              <a:ext uri="{FF2B5EF4-FFF2-40B4-BE49-F238E27FC236}">
                <a16:creationId xmlns:a16="http://schemas.microsoft.com/office/drawing/2014/main" id="{4A1B04CC-FD9F-40E2-8D81-63AB0362BA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83300" y="5655026"/>
            <a:ext cx="5689600" cy="342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3973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28AB4A-2D11-41E0-AABA-5AA43F1B53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Conclusion: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700F85-5123-4724-908C-68ED38FAD0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Worst Neighborhoods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E0BCF6D-93D7-4E92-A270-59D1EEE020F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Central Business District: 756 points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Carrick: 743 points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South Side Flats: 674 points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D71A872-E437-44B7-BE5B-40D35BBF74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Best Neighborhoods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056FCB5-FC79-4BEF-98E2-A2C7BEE15102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East Carnegie: 22 points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Regent Square: 22 points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Mount Oliver: 31 points</a:t>
            </a:r>
          </a:p>
        </p:txBody>
      </p:sp>
    </p:spTree>
    <p:extLst>
      <p:ext uri="{BB962C8B-B14F-4D97-AF65-F5344CB8AC3E}">
        <p14:creationId xmlns:p14="http://schemas.microsoft.com/office/powerpoint/2010/main" val="9945928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8BB9D17-5D7D-495F-B3B8-8EF5281DD95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You!</a:t>
            </a:r>
            <a:br>
              <a:rPr lang="en-US" dirty="0"/>
            </a:br>
            <a:r>
              <a:rPr lang="en-US" dirty="0"/>
              <a:t>Any Questions?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A26F92A7-DFA1-4D19-AA40-2F193E94BCA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Our GitHub:</a:t>
            </a:r>
            <a:r>
              <a:rPr lang="en-US" b="1" dirty="0"/>
              <a:t> </a:t>
            </a:r>
            <a:r>
              <a:rPr lang="en-US" dirty="0">
                <a:hlinkClick r:id="rId2"/>
              </a:rPr>
              <a:t>https://tinyurl.com/DataTheivesGitHub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418728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23EC8-661D-4C7E-838B-1CF7EC4B0A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dirty="0"/>
              <a:t>Part 1: Number of Crimes per Person per Neighborhood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D324D5-0A17-4C9C-A2F1-89798B592A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3267686" cy="3748193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3000+ crimes in Pittsburgh in the last 30 days</a:t>
            </a:r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A5E57A51-A894-4078-9B88-D73AE75C0B44}"/>
              </a:ext>
            </a:extLst>
          </p:cNvPr>
          <p:cNvSpPr txBox="1">
            <a:spLocks/>
          </p:cNvSpPr>
          <p:nvPr/>
        </p:nvSpPr>
        <p:spPr>
          <a:xfrm>
            <a:off x="4646187" y="2120900"/>
            <a:ext cx="3267686" cy="3748193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80+ neighborhoods in Pittsburgh</a:t>
            </a:r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67BD2DDC-98E0-46EB-9A42-21B3B720A5BD}"/>
              </a:ext>
            </a:extLst>
          </p:cNvPr>
          <p:cNvSpPr txBox="1">
            <a:spLocks/>
          </p:cNvSpPr>
          <p:nvPr/>
        </p:nvSpPr>
        <p:spPr>
          <a:xfrm>
            <a:off x="7827034" y="2120900"/>
            <a:ext cx="3267686" cy="3748193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Which one has the lowest crime per person?</a:t>
            </a:r>
          </a:p>
        </p:txBody>
      </p:sp>
      <p:pic>
        <p:nvPicPr>
          <p:cNvPr id="21" name="Picture 20" descr="A screenshot of a computer&#10;&#10;Description automatically generated">
            <a:extLst>
              <a:ext uri="{FF2B5EF4-FFF2-40B4-BE49-F238E27FC236}">
                <a16:creationId xmlns:a16="http://schemas.microsoft.com/office/drawing/2014/main" id="{5060EA34-15F9-4D71-BD26-DC6B1ED086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551" t="53920" r="2872" b="17904"/>
          <a:stretch/>
        </p:blipFill>
        <p:spPr>
          <a:xfrm>
            <a:off x="510280" y="3022293"/>
            <a:ext cx="11171439" cy="3203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775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F5991-D7FB-416A-BFD1-FD62ABEA9F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1: Load CSV’s into Dictionaries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584FC6E-DAEA-49D8-A86A-287F800135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Crime Csv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246E226-0CB3-41C9-88DB-94586B73A7B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31804" t="25824" r="30534" b="55016"/>
          <a:stretch/>
        </p:blipFill>
        <p:spPr>
          <a:xfrm>
            <a:off x="1097280" y="2958273"/>
            <a:ext cx="4639300" cy="157347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AEB7533-35F6-4FAD-BE9A-170E5BCA800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Population Csv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DA37A181-2623-4EC8-9A54-E785834F6719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 rotWithShape="1">
          <a:blip r:embed="rId3"/>
          <a:srcRect l="31900" t="43601" r="40710" b="42375"/>
          <a:stretch/>
        </p:blipFill>
        <p:spPr>
          <a:xfrm>
            <a:off x="6515943" y="2958273"/>
            <a:ext cx="3817758" cy="1303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3834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8D4AAA-2403-4C45-8D0E-C8B55BF3F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2: Calculate Crimes per Person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BE2535C-7A31-4C5A-BA34-44B4254F79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1828" t="53585" r="49720" b="34640"/>
          <a:stretch/>
        </p:blipFill>
        <p:spPr>
          <a:xfrm>
            <a:off x="3689718" y="2875471"/>
            <a:ext cx="4812564" cy="2047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3382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44A37DD3-1B84-4776-94E1-C0AAA5C0F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4" y="0"/>
            <a:ext cx="12188726" cy="68589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B4FB531-34DA-4777-9BD5-5B885DC38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15076"/>
            <a:ext cx="12188952" cy="1942924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8243EF-E42B-48CB-AED7-C9BBF5D438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675" y="5120639"/>
            <a:ext cx="7137263" cy="128016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100">
                <a:solidFill>
                  <a:srgbClr val="FFFFFF"/>
                </a:solidFill>
              </a:rPr>
              <a:t>Step 3: Create and Display a Graph</a:t>
            </a:r>
          </a:p>
        </p:txBody>
      </p:sp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98E7D433-351D-44EF-865C-5A19475A19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551" t="53920" r="2872" b="17904"/>
          <a:stretch/>
        </p:blipFill>
        <p:spPr>
          <a:xfrm>
            <a:off x="37133" y="714462"/>
            <a:ext cx="12117700" cy="3475353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5B557D3-D7B4-404B-84A1-9BD182BE5B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16200000">
            <a:off x="7532813" y="5760720"/>
            <a:ext cx="118872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3E204710-7947-4BFF-80DA-E9BFCDEB3C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663" t="55933" r="29539" b="26733"/>
          <a:stretch/>
        </p:blipFill>
        <p:spPr>
          <a:xfrm>
            <a:off x="8235370" y="5172904"/>
            <a:ext cx="3870364" cy="1152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1872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28AB4A-2D11-41E0-AABA-5AA43F1B53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Conclusion: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700F85-5123-4724-908C-68ED38FAD0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Worst Neighborhoods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E0BCF6D-93D7-4E92-A270-59D1EEE020F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South Shore: 474 points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North Shore: 155 points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Strip District: 76 points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D71A872-E437-44B7-BE5B-40D35BBF74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Best Neighborhoods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056FCB5-FC79-4BEF-98E2-A2C7BEE15102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Regent Square: 2 points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err="1"/>
              <a:t>Swisshelm</a:t>
            </a:r>
            <a:r>
              <a:rPr lang="en-US" dirty="0"/>
              <a:t> Park: 2 points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Crafton Heights: 3 points</a:t>
            </a:r>
          </a:p>
        </p:txBody>
      </p:sp>
    </p:spTree>
    <p:extLst>
      <p:ext uri="{BB962C8B-B14F-4D97-AF65-F5344CB8AC3E}">
        <p14:creationId xmlns:p14="http://schemas.microsoft.com/office/powerpoint/2010/main" val="34725385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62166C-744E-48BC-B972-0E913F72D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2: Different Types of Crimes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E23FFB-F8A4-4E5A-ADAC-640F51A52D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3600" dirty="0"/>
              <a:t> Property Crimes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600" dirty="0"/>
              <a:t> Drug Crimes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600" dirty="0"/>
              <a:t> Violent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600" dirty="0"/>
              <a:t> Sexual Crimes</a:t>
            </a:r>
          </a:p>
        </p:txBody>
      </p:sp>
    </p:spTree>
    <p:extLst>
      <p:ext uri="{BB962C8B-B14F-4D97-AF65-F5344CB8AC3E}">
        <p14:creationId xmlns:p14="http://schemas.microsoft.com/office/powerpoint/2010/main" val="4164920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DC12FBA-7494-46FC-BF94-CFCEE858D6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112" y="1070292"/>
            <a:ext cx="11153775" cy="376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908915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VTI">
  <a:themeElements>
    <a:clrScheme name="AnalogousFromDarkSeedLeftStep">
      <a:dk1>
        <a:srgbClr val="000000"/>
      </a:dk1>
      <a:lt1>
        <a:srgbClr val="FFFFFF"/>
      </a:lt1>
      <a:dk2>
        <a:srgbClr val="243641"/>
      </a:dk2>
      <a:lt2>
        <a:srgbClr val="E4E8E2"/>
      </a:lt2>
      <a:accent1>
        <a:srgbClr val="A229E7"/>
      </a:accent1>
      <a:accent2>
        <a:srgbClr val="6644DD"/>
      </a:accent2>
      <a:accent3>
        <a:srgbClr val="2C51E7"/>
      </a:accent3>
      <a:accent4>
        <a:srgbClr val="178BD5"/>
      </a:accent4>
      <a:accent5>
        <a:srgbClr val="20B6B2"/>
      </a:accent5>
      <a:accent6>
        <a:srgbClr val="14B970"/>
      </a:accent6>
      <a:hlink>
        <a:srgbClr val="348F9D"/>
      </a:hlink>
      <a:folHlink>
        <a:srgbClr val="7F7F7F"/>
      </a:folHlink>
    </a:clrScheme>
    <a:fontScheme name="Retrospect">
      <a:majorFont>
        <a:latin typeface="Avenir Next LT Pro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venir Next LT Pro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8173B6F728BD84393AB48A21BB61F4D" ma:contentTypeVersion="7" ma:contentTypeDescription="Create a new document." ma:contentTypeScope="" ma:versionID="90ebbd8859caa3aa63fb8056e1dcb282">
  <xsd:schema xmlns:xsd="http://www.w3.org/2001/XMLSchema" xmlns:xs="http://www.w3.org/2001/XMLSchema" xmlns:p="http://schemas.microsoft.com/office/2006/metadata/properties" xmlns:ns3="b2b2cf04-d041-44cd-bd5c-a04a82b344ac" xmlns:ns4="5139fa63-6969-4009-bf8a-82aa62372e7f" targetNamespace="http://schemas.microsoft.com/office/2006/metadata/properties" ma:root="true" ma:fieldsID="cb2a98f675fd48a4ae99b7f072191873" ns3:_="" ns4:_="">
    <xsd:import namespace="b2b2cf04-d041-44cd-bd5c-a04a82b344ac"/>
    <xsd:import namespace="5139fa63-6969-4009-bf8a-82aa62372e7f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2b2cf04-d041-44cd-bd5c-a04a82b344a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139fa63-6969-4009-bf8a-82aa62372e7f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AF18B04-87B8-4FC4-9C3E-A0818DE59C73}">
  <ds:schemaRefs>
    <ds:schemaRef ds:uri="http://purl.org/dc/elements/1.1/"/>
    <ds:schemaRef ds:uri="http://schemas.openxmlformats.org/package/2006/metadata/core-properties"/>
    <ds:schemaRef ds:uri="http://purl.org/dc/dcmitype/"/>
    <ds:schemaRef ds:uri="http://schemas.microsoft.com/office/2006/metadata/properties"/>
    <ds:schemaRef ds:uri="5139fa63-6969-4009-bf8a-82aa62372e7f"/>
    <ds:schemaRef ds:uri="http://schemas.microsoft.com/office/2006/documentManagement/types"/>
    <ds:schemaRef ds:uri="b2b2cf04-d041-44cd-bd5c-a04a82b344ac"/>
    <ds:schemaRef ds:uri="http://purl.org/dc/terms/"/>
    <ds:schemaRef ds:uri="http://schemas.microsoft.com/office/infopath/2007/PartnerControl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68921CFE-E06F-463F-83D9-9F8011775AD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2b2cf04-d041-44cd-bd5c-a04a82b344ac"/>
    <ds:schemaRef ds:uri="5139fa63-6969-4009-bf8a-82aa62372e7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6F01505-349D-4474-9F48-BAA132F3E17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411</Words>
  <Application>Microsoft Office PowerPoint</Application>
  <PresentationFormat>Widescreen</PresentationFormat>
  <Paragraphs>65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Avenir Next LT Pro</vt:lpstr>
      <vt:lpstr>Avenir Next LT Pro Light</vt:lpstr>
      <vt:lpstr>Calibri</vt:lpstr>
      <vt:lpstr>RetrospectVTI</vt:lpstr>
      <vt:lpstr>Best Neighborhoods in Pittsburgh</vt:lpstr>
      <vt:lpstr>Our Metric for Rating Neighborhoods</vt:lpstr>
      <vt:lpstr>Part 1: Number of Crimes per Person per Neighborhood </vt:lpstr>
      <vt:lpstr>Step 1: Load CSV’s into Dictionaries</vt:lpstr>
      <vt:lpstr>Step 2: Calculate Crimes per Person</vt:lpstr>
      <vt:lpstr>Step 3: Create and Display a Graph</vt:lpstr>
      <vt:lpstr>Conclusion:</vt:lpstr>
      <vt:lpstr>Part 2: Different Types of Crimes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Conclusion:</vt:lpstr>
      <vt:lpstr>Part 3: Number of Fire Incidents per Neighborhood</vt:lpstr>
      <vt:lpstr>Step 1: Load the CSV and COUNT!!!</vt:lpstr>
      <vt:lpstr>Step 2 : Plot the Graph</vt:lpstr>
      <vt:lpstr>Step 3: Create the Filters</vt:lpstr>
      <vt:lpstr>Step 4: Find the Best and the Worst</vt:lpstr>
      <vt:lpstr>Conclusion:</vt:lpstr>
      <vt:lpstr>Thank You! Any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Best Neighborhoods in Pittsburgh</dc:title>
  <dc:creator>Mason Dill</dc:creator>
  <cp:lastModifiedBy>Roberts, David J</cp:lastModifiedBy>
  <cp:revision>4</cp:revision>
  <dcterms:created xsi:type="dcterms:W3CDTF">2019-11-18T17:33:15Z</dcterms:created>
  <dcterms:modified xsi:type="dcterms:W3CDTF">2019-11-18T18:08:06Z</dcterms:modified>
</cp:coreProperties>
</file>